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57" r:id="rId4"/>
    <p:sldId id="259" r:id="rId5"/>
    <p:sldId id="260" r:id="rId6"/>
    <p:sldId id="258" r:id="rId7"/>
    <p:sldId id="261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3C4FB-2D68-41CD-9E7D-566828324209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9CAD8-78C2-469C-9A7D-5B438432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327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2C9EF-CFD4-4F1F-97BE-AE61E22945D3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426"/>
            <a:ext cx="5485158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670F9-51D6-4C71-8661-52ED1F1C77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13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670F9-51D6-4C71-8661-52ED1F1C77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670F9-51D6-4C71-8661-52ED1F1C77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631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0D3B-BAD1-48B3-BE28-4BCF75FC8786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82C5D7F-FACE-4EB2-8611-A05799399C5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0D3B-BAD1-48B3-BE28-4BCF75FC8786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5D7F-FACE-4EB2-8611-A05799399C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0D3B-BAD1-48B3-BE28-4BCF75FC8786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5D7F-FACE-4EB2-8611-A05799399C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0D3B-BAD1-48B3-BE28-4BCF75FC8786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5D7F-FACE-4EB2-8611-A05799399C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0D3B-BAD1-48B3-BE28-4BCF75FC8786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5D7F-FACE-4EB2-8611-A05799399C5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0D3B-BAD1-48B3-BE28-4BCF75FC8786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5D7F-FACE-4EB2-8611-A05799399C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0D3B-BAD1-48B3-BE28-4BCF75FC8786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5D7F-FACE-4EB2-8611-A05799399C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0D3B-BAD1-48B3-BE28-4BCF75FC8786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5D7F-FACE-4EB2-8611-A05799399C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0D3B-BAD1-48B3-BE28-4BCF75FC8786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5D7F-FACE-4EB2-8611-A05799399C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0D3B-BAD1-48B3-BE28-4BCF75FC8786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5D7F-FACE-4EB2-8611-A05799399C5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0D3B-BAD1-48B3-BE28-4BCF75FC8786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C5D7F-FACE-4EB2-8611-A05799399C5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3C0D3B-BAD1-48B3-BE28-4BCF75FC8786}" type="datetimeFigureOut">
              <a:rPr lang="en-US" smtClean="0"/>
              <a:t>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82C5D7F-FACE-4EB2-8611-A05799399C5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8: Launching a new nation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200400"/>
            <a:ext cx="6934200" cy="1219201"/>
          </a:xfrm>
        </p:spPr>
        <p:txBody>
          <a:bodyPr/>
          <a:lstStyle/>
          <a:p>
            <a:r>
              <a:rPr lang="en-US" dirty="0" smtClean="0"/>
              <a:t>Persuasive Paragraph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72400" y="358140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pages294 to 297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4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BY YOURSELF read the subsection titled </a:t>
            </a:r>
            <a:r>
              <a:rPr lang="en-US" sz="3200" b="1" dirty="0" smtClean="0">
                <a:solidFill>
                  <a:srgbClr val="FF0000"/>
                </a:solidFill>
              </a:rPr>
              <a:t>The French Revolution</a:t>
            </a:r>
            <a:r>
              <a:rPr lang="en-US" sz="3200" dirty="0" smtClean="0"/>
              <a:t> on pages 295 and 296.</a:t>
            </a:r>
          </a:p>
          <a:p>
            <a:endParaRPr lang="en-US" sz="3200" dirty="0"/>
          </a:p>
          <a:p>
            <a:r>
              <a:rPr lang="en-US" sz="3200" dirty="0" smtClean="0"/>
              <a:t>What two conflicts is this </a:t>
            </a:r>
            <a:r>
              <a:rPr lang="en-US" sz="3200" smtClean="0"/>
              <a:t>subsection talking </a:t>
            </a:r>
            <a:r>
              <a:rPr lang="en-US" sz="3200" dirty="0" smtClean="0"/>
              <a:t>about?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8778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Persuasive paragraph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735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You are an official trying to persuade President Adams to do one of the following:</a:t>
            </a:r>
          </a:p>
          <a:p>
            <a:pPr marL="114300" indent="0">
              <a:buNone/>
            </a:pPr>
            <a:endParaRPr lang="en-US" sz="2800" dirty="0" smtClean="0"/>
          </a:p>
          <a:p>
            <a:pPr lvl="1"/>
            <a:r>
              <a:rPr lang="en-US" sz="2400" dirty="0" smtClean="0"/>
              <a:t>Remain neutral in the conflict between Great Britain and France.</a:t>
            </a:r>
          </a:p>
          <a:p>
            <a:pPr lvl="8"/>
            <a:endParaRPr lang="en-US" sz="1600" dirty="0"/>
          </a:p>
          <a:p>
            <a:pPr marL="2194560" lvl="8" indent="0">
              <a:buNone/>
            </a:pPr>
            <a:r>
              <a:rPr lang="en-US" sz="1600" dirty="0" smtClean="0"/>
              <a:t>		</a:t>
            </a:r>
            <a:r>
              <a:rPr lang="en-US" sz="2800" dirty="0" smtClean="0"/>
              <a:t>OR</a:t>
            </a:r>
          </a:p>
          <a:p>
            <a:pPr marL="2194560" lvl="8" indent="0">
              <a:buNone/>
            </a:pPr>
            <a:endParaRPr lang="en-US" sz="2800" dirty="0" smtClean="0"/>
          </a:p>
          <a:p>
            <a:pPr lvl="1"/>
            <a:r>
              <a:rPr lang="en-US" sz="2400" dirty="0" smtClean="0"/>
              <a:t>Fight for either the British or the French against the other.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991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373563"/>
          </a:xfrm>
        </p:spPr>
        <p:txBody>
          <a:bodyPr/>
          <a:lstStyle/>
          <a:p>
            <a:r>
              <a:rPr lang="en-US" dirty="0" smtClean="0"/>
              <a:t>The Republicans want us to help the French</a:t>
            </a:r>
          </a:p>
          <a:p>
            <a:pPr lvl="1"/>
            <a:r>
              <a:rPr lang="en-US" dirty="0" smtClean="0"/>
              <a:t>The French helped  us in our revolution</a:t>
            </a:r>
          </a:p>
          <a:p>
            <a:pPr lvl="1"/>
            <a:r>
              <a:rPr lang="en-US" dirty="0" smtClean="0"/>
              <a:t>The French did not have a monarchy</a:t>
            </a:r>
          </a:p>
          <a:p>
            <a:pPr lvl="1"/>
            <a:r>
              <a:rPr lang="en-US" dirty="0" smtClean="0"/>
              <a:t>British officers are kidnapping our sailors </a:t>
            </a:r>
          </a:p>
          <a:p>
            <a:pPr marL="1051560" lvl="3" indent="0">
              <a:buNone/>
            </a:pPr>
            <a:r>
              <a:rPr lang="en-US" dirty="0"/>
              <a:t>	</a:t>
            </a:r>
            <a:r>
              <a:rPr lang="en-US" sz="2000" dirty="0" smtClean="0"/>
              <a:t>(impressment)</a:t>
            </a:r>
          </a:p>
          <a:p>
            <a:pPr lvl="1"/>
            <a:endParaRPr lang="en-US" dirty="0" smtClean="0"/>
          </a:p>
          <a:p>
            <a:pPr marL="411480" lvl="1" indent="0">
              <a:buNone/>
            </a:pPr>
            <a:endParaRPr lang="en-US" dirty="0"/>
          </a:p>
          <a:p>
            <a:r>
              <a:rPr lang="en-US" dirty="0" smtClean="0"/>
              <a:t>Federalists want us to help the British</a:t>
            </a:r>
          </a:p>
          <a:p>
            <a:pPr lvl="1"/>
            <a:r>
              <a:rPr lang="en-US" dirty="0" smtClean="0"/>
              <a:t>75% of American exports go to Britain</a:t>
            </a:r>
          </a:p>
          <a:p>
            <a:pPr lvl="1"/>
            <a:r>
              <a:rPr lang="en-US" dirty="0" smtClean="0"/>
              <a:t>90% of imports are coming from Britain</a:t>
            </a:r>
          </a:p>
          <a:p>
            <a:pPr lvl="1"/>
            <a:r>
              <a:rPr lang="en-US" dirty="0"/>
              <a:t>French ships are attacking American ships</a:t>
            </a:r>
          </a:p>
          <a:p>
            <a:pPr lvl="1"/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5268" y="2286000"/>
            <a:ext cx="1124744" cy="750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211" y="4557735"/>
            <a:ext cx="1066801" cy="786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855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However….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people want the US to remain Neutral</a:t>
            </a:r>
          </a:p>
          <a:p>
            <a:pPr lvl="1"/>
            <a:r>
              <a:rPr lang="en-US" dirty="0" smtClean="0"/>
              <a:t>Would not add to the already large debt</a:t>
            </a:r>
          </a:p>
          <a:p>
            <a:pPr lvl="1"/>
            <a:r>
              <a:rPr lang="en-US" dirty="0" smtClean="0"/>
              <a:t>Would not put any American lives at risk</a:t>
            </a:r>
          </a:p>
          <a:p>
            <a:pPr lvl="1"/>
            <a:r>
              <a:rPr lang="en-US" dirty="0" smtClean="0"/>
              <a:t>Could still trade with Great Britain</a:t>
            </a:r>
          </a:p>
          <a:p>
            <a:pPr marL="411480" lvl="1" indent="0">
              <a:buNone/>
            </a:pPr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733800"/>
            <a:ext cx="2009775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19600" y="44196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WWWD????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489188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(What would Washington do?)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15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Letter format (2 points</a:t>
            </a:r>
          </a:p>
          <a:p>
            <a:r>
              <a:rPr lang="en-US" dirty="0" smtClean="0"/>
              <a:t>At </a:t>
            </a:r>
            <a:r>
              <a:rPr lang="en-US" dirty="0" smtClean="0"/>
              <a:t>least </a:t>
            </a:r>
            <a:r>
              <a:rPr lang="en-US" dirty="0"/>
              <a:t>5</a:t>
            </a:r>
            <a:r>
              <a:rPr lang="en-US" dirty="0" smtClean="0"/>
              <a:t> sentences (2 points)</a:t>
            </a:r>
          </a:p>
          <a:p>
            <a:r>
              <a:rPr lang="en-US" dirty="0" smtClean="0"/>
              <a:t>Your stance stated in the 1</a:t>
            </a:r>
            <a:r>
              <a:rPr lang="en-US" baseline="30000" dirty="0" smtClean="0"/>
              <a:t>st</a:t>
            </a:r>
            <a:r>
              <a:rPr lang="en-US" dirty="0" smtClean="0"/>
              <a:t> sentence (2 points)</a:t>
            </a:r>
          </a:p>
          <a:p>
            <a:r>
              <a:rPr lang="en-US" dirty="0"/>
              <a:t>2</a:t>
            </a:r>
            <a:r>
              <a:rPr lang="en-US" dirty="0" smtClean="0"/>
              <a:t> </a:t>
            </a:r>
            <a:r>
              <a:rPr lang="en-US" dirty="0" smtClean="0"/>
              <a:t>supporting facts for why Adams should do what you advise </a:t>
            </a:r>
            <a:r>
              <a:rPr lang="en-US" dirty="0" smtClean="0"/>
              <a:t>(2 </a:t>
            </a:r>
            <a:r>
              <a:rPr lang="en-US" dirty="0" smtClean="0"/>
              <a:t>points each</a:t>
            </a:r>
            <a:r>
              <a:rPr lang="en-US" dirty="0" smtClean="0"/>
              <a:t>)</a:t>
            </a:r>
          </a:p>
          <a:p>
            <a:r>
              <a:rPr lang="en-US" dirty="0" smtClean="0"/>
              <a:t>1 direct quote from the book (2 points)</a:t>
            </a:r>
            <a:endParaRPr lang="en-US" dirty="0" smtClean="0"/>
          </a:p>
          <a:p>
            <a:r>
              <a:rPr lang="en-US" dirty="0"/>
              <a:t>1</a:t>
            </a:r>
            <a:r>
              <a:rPr lang="en-US" dirty="0" smtClean="0"/>
              <a:t> closing sentence on how the decision will affect the country (2 points)</a:t>
            </a:r>
          </a:p>
          <a:p>
            <a:pPr marL="2194560" lvl="8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endParaRPr lang="en-US" dirty="0" smtClean="0"/>
          </a:p>
          <a:p>
            <a:pPr marL="2194560" lvl="8" indent="0"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		</a:t>
            </a:r>
            <a:r>
              <a:rPr lang="en-US" sz="2400" b="1" dirty="0" smtClean="0"/>
              <a:t>(14 </a:t>
            </a:r>
            <a:r>
              <a:rPr lang="en-US" sz="2400" b="1" dirty="0" smtClean="0"/>
              <a:t>points total)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77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610600" cy="4373563"/>
          </a:xfrm>
        </p:spPr>
        <p:txBody>
          <a:bodyPr/>
          <a:lstStyle/>
          <a:p>
            <a:r>
              <a:rPr lang="en-US" dirty="0" smtClean="0"/>
              <a:t>Make sure your quote is noted by parentheses and highlighted.</a:t>
            </a:r>
          </a:p>
          <a:p>
            <a:endParaRPr lang="en-US" dirty="0" smtClean="0"/>
          </a:p>
          <a:p>
            <a:endParaRPr lang="en-US" dirty="0"/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highlight>
                  <a:srgbClr val="FFFF00"/>
                </a:highlight>
                <a:latin typeface="Calibri"/>
                <a:ea typeface="Calibri"/>
                <a:cs typeface="Times New Roman"/>
              </a:rPr>
              <a:t>“Most Americans at first supported the </a:t>
            </a:r>
            <a:r>
              <a:rPr lang="en-US" dirty="0" smtClean="0">
                <a:highlight>
                  <a:srgbClr val="FFFF00"/>
                </a:highlight>
                <a:latin typeface="Calibri"/>
                <a:ea typeface="Calibri"/>
                <a:cs typeface="Times New Roman"/>
              </a:rPr>
              <a:t>French Revolutionaries</a:t>
            </a:r>
            <a:r>
              <a:rPr lang="en-US" dirty="0">
                <a:highlight>
                  <a:srgbClr val="FFFF00"/>
                </a:highlight>
                <a:latin typeface="Calibri"/>
                <a:ea typeface="Calibri"/>
                <a:cs typeface="Times New Roman"/>
              </a:rPr>
              <a:t>”.</a:t>
            </a:r>
            <a:endParaRPr lang="en-US" dirty="0">
              <a:latin typeface="Calibri"/>
              <a:ea typeface="Calibri"/>
              <a:cs typeface="Times New Roman"/>
            </a:endParaRP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00600"/>
            <a:ext cx="5035550" cy="150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764086"/>
            <a:ext cx="2133600" cy="157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678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722</TotalTime>
  <Words>228</Words>
  <Application>Microsoft Office PowerPoint</Application>
  <PresentationFormat>On-screen Show (4:3)</PresentationFormat>
  <Paragraphs>51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Apothecary</vt:lpstr>
      <vt:lpstr>Persuasive Paragraph</vt:lpstr>
      <vt:lpstr>Opening Activity</vt:lpstr>
      <vt:lpstr>Persuasive paragraph</vt:lpstr>
      <vt:lpstr>Remember…</vt:lpstr>
      <vt:lpstr>However….</vt:lpstr>
      <vt:lpstr>Requirements</vt:lpstr>
      <vt:lpstr>Quote</vt:lpstr>
    </vt:vector>
  </TitlesOfParts>
  <Company>Muhlenberg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Persuasive Paragraph</dc:title>
  <dc:creator>kellers</dc:creator>
  <cp:lastModifiedBy>Keller, Scott</cp:lastModifiedBy>
  <cp:revision>18</cp:revision>
  <cp:lastPrinted>2013-01-08T15:17:35Z</cp:lastPrinted>
  <dcterms:created xsi:type="dcterms:W3CDTF">2011-01-03T22:01:55Z</dcterms:created>
  <dcterms:modified xsi:type="dcterms:W3CDTF">2013-01-08T16:24:48Z</dcterms:modified>
</cp:coreProperties>
</file>